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8"/>
  </p:notesMasterIdLst>
  <p:sldIdLst>
    <p:sldId id="256" r:id="rId5"/>
    <p:sldId id="577" r:id="rId6"/>
    <p:sldId id="556" r:id="rId7"/>
    <p:sldId id="568" r:id="rId8"/>
    <p:sldId id="569" r:id="rId9"/>
    <p:sldId id="567" r:id="rId10"/>
    <p:sldId id="570" r:id="rId11"/>
    <p:sldId id="573" r:id="rId12"/>
    <p:sldId id="571" r:id="rId13"/>
    <p:sldId id="572" r:id="rId14"/>
    <p:sldId id="576" r:id="rId15"/>
    <p:sldId id="580" r:id="rId16"/>
    <p:sldId id="581" r:id="rId17"/>
    <p:sldId id="565" r:id="rId18"/>
    <p:sldId id="566" r:id="rId19"/>
    <p:sldId id="557" r:id="rId20"/>
    <p:sldId id="322" r:id="rId21"/>
    <p:sldId id="286" r:id="rId22"/>
    <p:sldId id="583" r:id="rId23"/>
    <p:sldId id="564" r:id="rId24"/>
    <p:sldId id="561" r:id="rId25"/>
    <p:sldId id="579" r:id="rId26"/>
    <p:sldId id="58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DFB6AC-A7BF-42C7-BEC7-B47D23E96CC7}" v="7" dt="2024-08-21T17:32:37.9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60"/>
    <p:restoredTop sz="94589"/>
  </p:normalViewPr>
  <p:slideViewPr>
    <p:cSldViewPr snapToGrid="0" snapToObjects="1">
      <p:cViewPr varScale="1">
        <p:scale>
          <a:sx n="63" d="100"/>
          <a:sy n="63" d="100"/>
        </p:scale>
        <p:origin x="8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62BB52-DD2F-4A2E-9D50-9BD68ED0018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7BA5BF2-197D-4566-8CE9-00784722BE5E}">
      <dgm:prSet/>
      <dgm:spPr/>
      <dgm:t>
        <a:bodyPr/>
        <a:lstStyle/>
        <a:p>
          <a:r>
            <a:rPr lang="en-US"/>
            <a:t>We contribute our success to an array of different things. Just to name a few:</a:t>
          </a:r>
        </a:p>
      </dgm:t>
    </dgm:pt>
    <dgm:pt modelId="{BBDB140A-17F6-4775-A228-6F9CDCFD28BF}" type="parTrans" cxnId="{65BFE684-6E8B-4758-B933-20D982C9A2EF}">
      <dgm:prSet/>
      <dgm:spPr/>
      <dgm:t>
        <a:bodyPr/>
        <a:lstStyle/>
        <a:p>
          <a:endParaRPr lang="en-US"/>
        </a:p>
      </dgm:t>
    </dgm:pt>
    <dgm:pt modelId="{D9BE782E-3461-4FBD-B9CC-1BDE50204258}" type="sibTrans" cxnId="{65BFE684-6E8B-4758-B933-20D982C9A2EF}">
      <dgm:prSet/>
      <dgm:spPr/>
      <dgm:t>
        <a:bodyPr/>
        <a:lstStyle/>
        <a:p>
          <a:endParaRPr lang="en-US"/>
        </a:p>
      </dgm:t>
    </dgm:pt>
    <dgm:pt modelId="{52493F6D-9C95-47AA-8D7E-A4EE0BFF4B9C}">
      <dgm:prSet/>
      <dgm:spPr/>
      <dgm:t>
        <a:bodyPr/>
        <a:lstStyle/>
        <a:p>
          <a:r>
            <a:rPr lang="en-US" dirty="0"/>
            <a:t>Hardworking and dedicated parents and teachers</a:t>
          </a:r>
        </a:p>
      </dgm:t>
    </dgm:pt>
    <dgm:pt modelId="{347A7ED6-E1B3-482D-B0E2-92C80488F706}" type="parTrans" cxnId="{C77D521D-DC4D-4E35-B41A-60C7419B50D7}">
      <dgm:prSet/>
      <dgm:spPr/>
      <dgm:t>
        <a:bodyPr/>
        <a:lstStyle/>
        <a:p>
          <a:endParaRPr lang="en-US"/>
        </a:p>
      </dgm:t>
    </dgm:pt>
    <dgm:pt modelId="{78D212C2-297E-4A9F-B6BA-B6BF490BA6B7}" type="sibTrans" cxnId="{C77D521D-DC4D-4E35-B41A-60C7419B50D7}">
      <dgm:prSet/>
      <dgm:spPr/>
      <dgm:t>
        <a:bodyPr/>
        <a:lstStyle/>
        <a:p>
          <a:endParaRPr lang="en-US"/>
        </a:p>
      </dgm:t>
    </dgm:pt>
    <dgm:pt modelId="{EF846675-9DDF-4582-B74D-42852BA248AF}">
      <dgm:prSet/>
      <dgm:spPr/>
      <dgm:t>
        <a:bodyPr/>
        <a:lstStyle/>
        <a:p>
          <a:r>
            <a:rPr lang="en-US" dirty="0"/>
            <a:t>Consistent Routines and Procedures</a:t>
          </a:r>
        </a:p>
      </dgm:t>
    </dgm:pt>
    <dgm:pt modelId="{C09BB6BE-DC45-4ACB-A28F-6639105AADE8}" type="parTrans" cxnId="{4123020B-92B6-4583-A4C4-A8E51CF9BE9F}">
      <dgm:prSet/>
      <dgm:spPr/>
      <dgm:t>
        <a:bodyPr/>
        <a:lstStyle/>
        <a:p>
          <a:endParaRPr lang="en-US"/>
        </a:p>
      </dgm:t>
    </dgm:pt>
    <dgm:pt modelId="{E2679578-95DA-4CA9-9543-57247CD5DC33}" type="sibTrans" cxnId="{4123020B-92B6-4583-A4C4-A8E51CF9BE9F}">
      <dgm:prSet/>
      <dgm:spPr/>
      <dgm:t>
        <a:bodyPr/>
        <a:lstStyle/>
        <a:p>
          <a:endParaRPr lang="en-US"/>
        </a:p>
      </dgm:t>
    </dgm:pt>
    <dgm:pt modelId="{AD64EC78-2F2C-49D5-9CDE-ECD5B6201045}">
      <dgm:prSet/>
      <dgm:spPr/>
      <dgm:t>
        <a:bodyPr/>
        <a:lstStyle/>
        <a:p>
          <a:r>
            <a:rPr lang="en-US"/>
            <a:t>High Expectations for all</a:t>
          </a:r>
        </a:p>
      </dgm:t>
    </dgm:pt>
    <dgm:pt modelId="{5D935C47-A63D-4424-A0AE-EC475BBDE585}" type="parTrans" cxnId="{ED73D648-E49C-402E-B6DA-A5CA01088319}">
      <dgm:prSet/>
      <dgm:spPr/>
      <dgm:t>
        <a:bodyPr/>
        <a:lstStyle/>
        <a:p>
          <a:endParaRPr lang="en-US"/>
        </a:p>
      </dgm:t>
    </dgm:pt>
    <dgm:pt modelId="{DFB0D28C-29C1-4CEA-8B21-D6089D944D5A}" type="sibTrans" cxnId="{ED73D648-E49C-402E-B6DA-A5CA01088319}">
      <dgm:prSet/>
      <dgm:spPr/>
      <dgm:t>
        <a:bodyPr/>
        <a:lstStyle/>
        <a:p>
          <a:endParaRPr lang="en-US"/>
        </a:p>
      </dgm:t>
    </dgm:pt>
    <dgm:pt modelId="{681C225C-7EBF-4B78-83DD-78C71B70A5BB}">
      <dgm:prSet/>
      <dgm:spPr/>
      <dgm:t>
        <a:bodyPr/>
        <a:lstStyle/>
        <a:p>
          <a:r>
            <a:rPr lang="en-US"/>
            <a:t>Student Accountability</a:t>
          </a:r>
        </a:p>
      </dgm:t>
    </dgm:pt>
    <dgm:pt modelId="{2466427C-8847-4110-821B-B052BD34158F}" type="parTrans" cxnId="{0FFBDFDC-F47A-42BF-9351-AF01C5B2D16A}">
      <dgm:prSet/>
      <dgm:spPr/>
      <dgm:t>
        <a:bodyPr/>
        <a:lstStyle/>
        <a:p>
          <a:endParaRPr lang="en-US"/>
        </a:p>
      </dgm:t>
    </dgm:pt>
    <dgm:pt modelId="{83454D5F-BB5C-4D33-8247-8F8E83ECC369}" type="sibTrans" cxnId="{0FFBDFDC-F47A-42BF-9351-AF01C5B2D16A}">
      <dgm:prSet/>
      <dgm:spPr/>
      <dgm:t>
        <a:bodyPr/>
        <a:lstStyle/>
        <a:p>
          <a:endParaRPr lang="en-US"/>
        </a:p>
      </dgm:t>
    </dgm:pt>
    <dgm:pt modelId="{58B81E7E-2279-42C5-9119-A3122BDFE35A}" type="pres">
      <dgm:prSet presAssocID="{6162BB52-DD2F-4A2E-9D50-9BD68ED0018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5A2DA2A-0585-4CDF-89FC-2281E1384D3C}" type="pres">
      <dgm:prSet presAssocID="{77BA5BF2-197D-4566-8CE9-00784722BE5E}" presName="hierRoot1" presStyleCnt="0"/>
      <dgm:spPr/>
    </dgm:pt>
    <dgm:pt modelId="{3BDC3A1F-F783-49F2-BC02-CCF606FE9844}" type="pres">
      <dgm:prSet presAssocID="{77BA5BF2-197D-4566-8CE9-00784722BE5E}" presName="composite" presStyleCnt="0"/>
      <dgm:spPr/>
    </dgm:pt>
    <dgm:pt modelId="{3127AD08-AAF6-4001-8E89-101B938A5A88}" type="pres">
      <dgm:prSet presAssocID="{77BA5BF2-197D-4566-8CE9-00784722BE5E}" presName="background" presStyleLbl="node0" presStyleIdx="0" presStyleCnt="1"/>
      <dgm:spPr/>
    </dgm:pt>
    <dgm:pt modelId="{325EE088-AF9D-414A-8D64-DDF9A5368913}" type="pres">
      <dgm:prSet presAssocID="{77BA5BF2-197D-4566-8CE9-00784722BE5E}" presName="text" presStyleLbl="fgAcc0" presStyleIdx="0" presStyleCnt="1" custLinFactNeighborX="-880" custLinFactNeighborY="-663">
        <dgm:presLayoutVars>
          <dgm:chPref val="3"/>
        </dgm:presLayoutVars>
      </dgm:prSet>
      <dgm:spPr/>
    </dgm:pt>
    <dgm:pt modelId="{90F68702-9702-469B-A501-03EA6A563DBE}" type="pres">
      <dgm:prSet presAssocID="{77BA5BF2-197D-4566-8CE9-00784722BE5E}" presName="hierChild2" presStyleCnt="0"/>
      <dgm:spPr/>
    </dgm:pt>
    <dgm:pt modelId="{8AEA9D7E-D8F3-42A7-B030-768CF93A6A7D}" type="pres">
      <dgm:prSet presAssocID="{347A7ED6-E1B3-482D-B0E2-92C80488F706}" presName="Name10" presStyleLbl="parChTrans1D2" presStyleIdx="0" presStyleCnt="4"/>
      <dgm:spPr/>
    </dgm:pt>
    <dgm:pt modelId="{8E4AA060-9F60-4430-9006-CA481310C773}" type="pres">
      <dgm:prSet presAssocID="{52493F6D-9C95-47AA-8D7E-A4EE0BFF4B9C}" presName="hierRoot2" presStyleCnt="0"/>
      <dgm:spPr/>
    </dgm:pt>
    <dgm:pt modelId="{D5496855-B38E-4C17-929D-526131CCF144}" type="pres">
      <dgm:prSet presAssocID="{52493F6D-9C95-47AA-8D7E-A4EE0BFF4B9C}" presName="composite2" presStyleCnt="0"/>
      <dgm:spPr/>
    </dgm:pt>
    <dgm:pt modelId="{DA1667B1-A3D0-4690-97D1-E013697A4529}" type="pres">
      <dgm:prSet presAssocID="{52493F6D-9C95-47AA-8D7E-A4EE0BFF4B9C}" presName="background2" presStyleLbl="node2" presStyleIdx="0" presStyleCnt="4"/>
      <dgm:spPr/>
    </dgm:pt>
    <dgm:pt modelId="{72921779-95B5-49B5-BB5D-A1B74A7F434A}" type="pres">
      <dgm:prSet presAssocID="{52493F6D-9C95-47AA-8D7E-A4EE0BFF4B9C}" presName="text2" presStyleLbl="fgAcc2" presStyleIdx="0" presStyleCnt="4">
        <dgm:presLayoutVars>
          <dgm:chPref val="3"/>
        </dgm:presLayoutVars>
      </dgm:prSet>
      <dgm:spPr/>
    </dgm:pt>
    <dgm:pt modelId="{CC7DC402-1067-4004-9245-458F8794CD87}" type="pres">
      <dgm:prSet presAssocID="{52493F6D-9C95-47AA-8D7E-A4EE0BFF4B9C}" presName="hierChild3" presStyleCnt="0"/>
      <dgm:spPr/>
    </dgm:pt>
    <dgm:pt modelId="{3216D68A-98F4-40BD-A039-7173612156A8}" type="pres">
      <dgm:prSet presAssocID="{C09BB6BE-DC45-4ACB-A28F-6639105AADE8}" presName="Name10" presStyleLbl="parChTrans1D2" presStyleIdx="1" presStyleCnt="4"/>
      <dgm:spPr/>
    </dgm:pt>
    <dgm:pt modelId="{F26FF845-8D17-4E6F-BD30-35C058257C44}" type="pres">
      <dgm:prSet presAssocID="{EF846675-9DDF-4582-B74D-42852BA248AF}" presName="hierRoot2" presStyleCnt="0"/>
      <dgm:spPr/>
    </dgm:pt>
    <dgm:pt modelId="{C5371121-EEA6-41FF-88C5-DBB12B017E19}" type="pres">
      <dgm:prSet presAssocID="{EF846675-9DDF-4582-B74D-42852BA248AF}" presName="composite2" presStyleCnt="0"/>
      <dgm:spPr/>
    </dgm:pt>
    <dgm:pt modelId="{DE2DA069-ADDB-4166-BAF1-2A2598D504D3}" type="pres">
      <dgm:prSet presAssocID="{EF846675-9DDF-4582-B74D-42852BA248AF}" presName="background2" presStyleLbl="node2" presStyleIdx="1" presStyleCnt="4"/>
      <dgm:spPr/>
    </dgm:pt>
    <dgm:pt modelId="{600BF049-CBC6-4946-AF61-42A4D54EFD79}" type="pres">
      <dgm:prSet presAssocID="{EF846675-9DDF-4582-B74D-42852BA248AF}" presName="text2" presStyleLbl="fgAcc2" presStyleIdx="1" presStyleCnt="4">
        <dgm:presLayoutVars>
          <dgm:chPref val="3"/>
        </dgm:presLayoutVars>
      </dgm:prSet>
      <dgm:spPr/>
    </dgm:pt>
    <dgm:pt modelId="{24B2AE15-3958-47CE-B376-1D82B6BB9071}" type="pres">
      <dgm:prSet presAssocID="{EF846675-9DDF-4582-B74D-42852BA248AF}" presName="hierChild3" presStyleCnt="0"/>
      <dgm:spPr/>
    </dgm:pt>
    <dgm:pt modelId="{A3B1D710-5D43-441E-B244-1CBC0CAB87F7}" type="pres">
      <dgm:prSet presAssocID="{5D935C47-A63D-4424-A0AE-EC475BBDE585}" presName="Name10" presStyleLbl="parChTrans1D2" presStyleIdx="2" presStyleCnt="4"/>
      <dgm:spPr/>
    </dgm:pt>
    <dgm:pt modelId="{F7E75E22-F8C6-4D30-8FCA-56DA5C852312}" type="pres">
      <dgm:prSet presAssocID="{AD64EC78-2F2C-49D5-9CDE-ECD5B6201045}" presName="hierRoot2" presStyleCnt="0"/>
      <dgm:spPr/>
    </dgm:pt>
    <dgm:pt modelId="{376867B0-52A6-4CAA-BF7C-E55A73761135}" type="pres">
      <dgm:prSet presAssocID="{AD64EC78-2F2C-49D5-9CDE-ECD5B6201045}" presName="composite2" presStyleCnt="0"/>
      <dgm:spPr/>
    </dgm:pt>
    <dgm:pt modelId="{40A8094D-79C2-4A37-97CA-CD02E6ACA95A}" type="pres">
      <dgm:prSet presAssocID="{AD64EC78-2F2C-49D5-9CDE-ECD5B6201045}" presName="background2" presStyleLbl="node2" presStyleIdx="2" presStyleCnt="4"/>
      <dgm:spPr/>
    </dgm:pt>
    <dgm:pt modelId="{E3A82B9E-AFE4-4CFC-832C-B4AF0B939144}" type="pres">
      <dgm:prSet presAssocID="{AD64EC78-2F2C-49D5-9CDE-ECD5B6201045}" presName="text2" presStyleLbl="fgAcc2" presStyleIdx="2" presStyleCnt="4">
        <dgm:presLayoutVars>
          <dgm:chPref val="3"/>
        </dgm:presLayoutVars>
      </dgm:prSet>
      <dgm:spPr/>
    </dgm:pt>
    <dgm:pt modelId="{E64AD09B-70D2-4A50-A7FC-79438F97D26A}" type="pres">
      <dgm:prSet presAssocID="{AD64EC78-2F2C-49D5-9CDE-ECD5B6201045}" presName="hierChild3" presStyleCnt="0"/>
      <dgm:spPr/>
    </dgm:pt>
    <dgm:pt modelId="{4A507F55-049A-477F-9CDC-3754918C1709}" type="pres">
      <dgm:prSet presAssocID="{2466427C-8847-4110-821B-B052BD34158F}" presName="Name10" presStyleLbl="parChTrans1D2" presStyleIdx="3" presStyleCnt="4"/>
      <dgm:spPr/>
    </dgm:pt>
    <dgm:pt modelId="{C02DAD2E-DEDA-4EAE-939B-6905EF2FA2E6}" type="pres">
      <dgm:prSet presAssocID="{681C225C-7EBF-4B78-83DD-78C71B70A5BB}" presName="hierRoot2" presStyleCnt="0"/>
      <dgm:spPr/>
    </dgm:pt>
    <dgm:pt modelId="{1CD5EF27-FC73-4378-BFCE-E1F5174BC52A}" type="pres">
      <dgm:prSet presAssocID="{681C225C-7EBF-4B78-83DD-78C71B70A5BB}" presName="composite2" presStyleCnt="0"/>
      <dgm:spPr/>
    </dgm:pt>
    <dgm:pt modelId="{03211695-E67B-4346-9834-73F3EF4334E7}" type="pres">
      <dgm:prSet presAssocID="{681C225C-7EBF-4B78-83DD-78C71B70A5BB}" presName="background2" presStyleLbl="node2" presStyleIdx="3" presStyleCnt="4"/>
      <dgm:spPr/>
    </dgm:pt>
    <dgm:pt modelId="{2D044756-370E-408C-B3EC-BC8A1D637DE5}" type="pres">
      <dgm:prSet presAssocID="{681C225C-7EBF-4B78-83DD-78C71B70A5BB}" presName="text2" presStyleLbl="fgAcc2" presStyleIdx="3" presStyleCnt="4">
        <dgm:presLayoutVars>
          <dgm:chPref val="3"/>
        </dgm:presLayoutVars>
      </dgm:prSet>
      <dgm:spPr/>
    </dgm:pt>
    <dgm:pt modelId="{C9934638-A12A-4A94-BB30-41442EFBF6A9}" type="pres">
      <dgm:prSet presAssocID="{681C225C-7EBF-4B78-83DD-78C71B70A5BB}" presName="hierChild3" presStyleCnt="0"/>
      <dgm:spPr/>
    </dgm:pt>
  </dgm:ptLst>
  <dgm:cxnLst>
    <dgm:cxn modelId="{4123020B-92B6-4583-A4C4-A8E51CF9BE9F}" srcId="{77BA5BF2-197D-4566-8CE9-00784722BE5E}" destId="{EF846675-9DDF-4582-B74D-42852BA248AF}" srcOrd="1" destOrd="0" parTransId="{C09BB6BE-DC45-4ACB-A28F-6639105AADE8}" sibTransId="{E2679578-95DA-4CA9-9543-57247CD5DC33}"/>
    <dgm:cxn modelId="{751A4611-F79A-4C41-BC28-6272CB5E6CE9}" type="presOf" srcId="{681C225C-7EBF-4B78-83DD-78C71B70A5BB}" destId="{2D044756-370E-408C-B3EC-BC8A1D637DE5}" srcOrd="0" destOrd="0" presId="urn:microsoft.com/office/officeart/2005/8/layout/hierarchy1"/>
    <dgm:cxn modelId="{C77D521D-DC4D-4E35-B41A-60C7419B50D7}" srcId="{77BA5BF2-197D-4566-8CE9-00784722BE5E}" destId="{52493F6D-9C95-47AA-8D7E-A4EE0BFF4B9C}" srcOrd="0" destOrd="0" parTransId="{347A7ED6-E1B3-482D-B0E2-92C80488F706}" sibTransId="{78D212C2-297E-4A9F-B6BA-B6BF490BA6B7}"/>
    <dgm:cxn modelId="{6849DB3E-FC0D-46AB-90DD-C95B420EFF0E}" type="presOf" srcId="{EF846675-9DDF-4582-B74D-42852BA248AF}" destId="{600BF049-CBC6-4946-AF61-42A4D54EFD79}" srcOrd="0" destOrd="0" presId="urn:microsoft.com/office/officeart/2005/8/layout/hierarchy1"/>
    <dgm:cxn modelId="{ED73D648-E49C-402E-B6DA-A5CA01088319}" srcId="{77BA5BF2-197D-4566-8CE9-00784722BE5E}" destId="{AD64EC78-2F2C-49D5-9CDE-ECD5B6201045}" srcOrd="2" destOrd="0" parTransId="{5D935C47-A63D-4424-A0AE-EC475BBDE585}" sibTransId="{DFB0D28C-29C1-4CEA-8B21-D6089D944D5A}"/>
    <dgm:cxn modelId="{6713774D-4C91-4395-970F-37A94FB097FA}" type="presOf" srcId="{77BA5BF2-197D-4566-8CE9-00784722BE5E}" destId="{325EE088-AF9D-414A-8D64-DDF9A5368913}" srcOrd="0" destOrd="0" presId="urn:microsoft.com/office/officeart/2005/8/layout/hierarchy1"/>
    <dgm:cxn modelId="{5FCFD773-00A7-429E-93E6-B3B4D5162D21}" type="presOf" srcId="{5D935C47-A63D-4424-A0AE-EC475BBDE585}" destId="{A3B1D710-5D43-441E-B244-1CBC0CAB87F7}" srcOrd="0" destOrd="0" presId="urn:microsoft.com/office/officeart/2005/8/layout/hierarchy1"/>
    <dgm:cxn modelId="{65BFE684-6E8B-4758-B933-20D982C9A2EF}" srcId="{6162BB52-DD2F-4A2E-9D50-9BD68ED00183}" destId="{77BA5BF2-197D-4566-8CE9-00784722BE5E}" srcOrd="0" destOrd="0" parTransId="{BBDB140A-17F6-4775-A228-6F9CDCFD28BF}" sibTransId="{D9BE782E-3461-4FBD-B9CC-1BDE50204258}"/>
    <dgm:cxn modelId="{7565BA87-B6E5-4606-BF28-DFEA2F69ED68}" type="presOf" srcId="{2466427C-8847-4110-821B-B052BD34158F}" destId="{4A507F55-049A-477F-9CDC-3754918C1709}" srcOrd="0" destOrd="0" presId="urn:microsoft.com/office/officeart/2005/8/layout/hierarchy1"/>
    <dgm:cxn modelId="{8201C688-0BFA-4A37-9ED3-32549113E292}" type="presOf" srcId="{6162BB52-DD2F-4A2E-9D50-9BD68ED00183}" destId="{58B81E7E-2279-42C5-9119-A3122BDFE35A}" srcOrd="0" destOrd="0" presId="urn:microsoft.com/office/officeart/2005/8/layout/hierarchy1"/>
    <dgm:cxn modelId="{3A51AE90-92AE-4588-8373-217C0B04AD0D}" type="presOf" srcId="{C09BB6BE-DC45-4ACB-A28F-6639105AADE8}" destId="{3216D68A-98F4-40BD-A039-7173612156A8}" srcOrd="0" destOrd="0" presId="urn:microsoft.com/office/officeart/2005/8/layout/hierarchy1"/>
    <dgm:cxn modelId="{8C6DD69C-4664-4072-9386-2076205EA83A}" type="presOf" srcId="{347A7ED6-E1B3-482D-B0E2-92C80488F706}" destId="{8AEA9D7E-D8F3-42A7-B030-768CF93A6A7D}" srcOrd="0" destOrd="0" presId="urn:microsoft.com/office/officeart/2005/8/layout/hierarchy1"/>
    <dgm:cxn modelId="{937891B9-E770-47A1-B7F2-9A25F41C01C1}" type="presOf" srcId="{AD64EC78-2F2C-49D5-9CDE-ECD5B6201045}" destId="{E3A82B9E-AFE4-4CFC-832C-B4AF0B939144}" srcOrd="0" destOrd="0" presId="urn:microsoft.com/office/officeart/2005/8/layout/hierarchy1"/>
    <dgm:cxn modelId="{125482BF-E0AF-41D3-ABD1-652B01107AC6}" type="presOf" srcId="{52493F6D-9C95-47AA-8D7E-A4EE0BFF4B9C}" destId="{72921779-95B5-49B5-BB5D-A1B74A7F434A}" srcOrd="0" destOrd="0" presId="urn:microsoft.com/office/officeart/2005/8/layout/hierarchy1"/>
    <dgm:cxn modelId="{0FFBDFDC-F47A-42BF-9351-AF01C5B2D16A}" srcId="{77BA5BF2-197D-4566-8CE9-00784722BE5E}" destId="{681C225C-7EBF-4B78-83DD-78C71B70A5BB}" srcOrd="3" destOrd="0" parTransId="{2466427C-8847-4110-821B-B052BD34158F}" sibTransId="{83454D5F-BB5C-4D33-8247-8F8E83ECC369}"/>
    <dgm:cxn modelId="{78805D51-1DF1-4E21-AD6B-FDB0C34F961B}" type="presParOf" srcId="{58B81E7E-2279-42C5-9119-A3122BDFE35A}" destId="{B5A2DA2A-0585-4CDF-89FC-2281E1384D3C}" srcOrd="0" destOrd="0" presId="urn:microsoft.com/office/officeart/2005/8/layout/hierarchy1"/>
    <dgm:cxn modelId="{58C93984-F8D4-478E-81FE-4A169F0D3C26}" type="presParOf" srcId="{B5A2DA2A-0585-4CDF-89FC-2281E1384D3C}" destId="{3BDC3A1F-F783-49F2-BC02-CCF606FE9844}" srcOrd="0" destOrd="0" presId="urn:microsoft.com/office/officeart/2005/8/layout/hierarchy1"/>
    <dgm:cxn modelId="{69F9B38B-D576-4926-B250-5DD07CB14D0E}" type="presParOf" srcId="{3BDC3A1F-F783-49F2-BC02-CCF606FE9844}" destId="{3127AD08-AAF6-4001-8E89-101B938A5A88}" srcOrd="0" destOrd="0" presId="urn:microsoft.com/office/officeart/2005/8/layout/hierarchy1"/>
    <dgm:cxn modelId="{32801D09-512F-4340-9FD4-A852B2C6E799}" type="presParOf" srcId="{3BDC3A1F-F783-49F2-BC02-CCF606FE9844}" destId="{325EE088-AF9D-414A-8D64-DDF9A5368913}" srcOrd="1" destOrd="0" presId="urn:microsoft.com/office/officeart/2005/8/layout/hierarchy1"/>
    <dgm:cxn modelId="{C2115E3A-525F-4434-B660-97CFD8F2B16F}" type="presParOf" srcId="{B5A2DA2A-0585-4CDF-89FC-2281E1384D3C}" destId="{90F68702-9702-469B-A501-03EA6A563DBE}" srcOrd="1" destOrd="0" presId="urn:microsoft.com/office/officeart/2005/8/layout/hierarchy1"/>
    <dgm:cxn modelId="{FEF7FF70-3EB2-456D-9847-5F7D73056C77}" type="presParOf" srcId="{90F68702-9702-469B-A501-03EA6A563DBE}" destId="{8AEA9D7E-D8F3-42A7-B030-768CF93A6A7D}" srcOrd="0" destOrd="0" presId="urn:microsoft.com/office/officeart/2005/8/layout/hierarchy1"/>
    <dgm:cxn modelId="{E65A28E8-6EE2-401D-90D5-06FF88BB743E}" type="presParOf" srcId="{90F68702-9702-469B-A501-03EA6A563DBE}" destId="{8E4AA060-9F60-4430-9006-CA481310C773}" srcOrd="1" destOrd="0" presId="urn:microsoft.com/office/officeart/2005/8/layout/hierarchy1"/>
    <dgm:cxn modelId="{013C6CAB-1E46-4B2F-8B3A-E7E35C94D59E}" type="presParOf" srcId="{8E4AA060-9F60-4430-9006-CA481310C773}" destId="{D5496855-B38E-4C17-929D-526131CCF144}" srcOrd="0" destOrd="0" presId="urn:microsoft.com/office/officeart/2005/8/layout/hierarchy1"/>
    <dgm:cxn modelId="{A5E9BB5B-9B05-4321-A884-1AC1DD313132}" type="presParOf" srcId="{D5496855-B38E-4C17-929D-526131CCF144}" destId="{DA1667B1-A3D0-4690-97D1-E013697A4529}" srcOrd="0" destOrd="0" presId="urn:microsoft.com/office/officeart/2005/8/layout/hierarchy1"/>
    <dgm:cxn modelId="{4C254E48-1299-4F03-A7BB-3580D5503E29}" type="presParOf" srcId="{D5496855-B38E-4C17-929D-526131CCF144}" destId="{72921779-95B5-49B5-BB5D-A1B74A7F434A}" srcOrd="1" destOrd="0" presId="urn:microsoft.com/office/officeart/2005/8/layout/hierarchy1"/>
    <dgm:cxn modelId="{78BBBC63-43AD-4BB0-AE10-A9377AFD54B4}" type="presParOf" srcId="{8E4AA060-9F60-4430-9006-CA481310C773}" destId="{CC7DC402-1067-4004-9245-458F8794CD87}" srcOrd="1" destOrd="0" presId="urn:microsoft.com/office/officeart/2005/8/layout/hierarchy1"/>
    <dgm:cxn modelId="{4034F479-9D73-40B1-9577-8EF11E794EA6}" type="presParOf" srcId="{90F68702-9702-469B-A501-03EA6A563DBE}" destId="{3216D68A-98F4-40BD-A039-7173612156A8}" srcOrd="2" destOrd="0" presId="urn:microsoft.com/office/officeart/2005/8/layout/hierarchy1"/>
    <dgm:cxn modelId="{790208B8-B824-4AE5-84E2-3AC933AEE753}" type="presParOf" srcId="{90F68702-9702-469B-A501-03EA6A563DBE}" destId="{F26FF845-8D17-4E6F-BD30-35C058257C44}" srcOrd="3" destOrd="0" presId="urn:microsoft.com/office/officeart/2005/8/layout/hierarchy1"/>
    <dgm:cxn modelId="{12466110-C15B-467D-BD7F-99C06FAE1D53}" type="presParOf" srcId="{F26FF845-8D17-4E6F-BD30-35C058257C44}" destId="{C5371121-EEA6-41FF-88C5-DBB12B017E19}" srcOrd="0" destOrd="0" presId="urn:microsoft.com/office/officeart/2005/8/layout/hierarchy1"/>
    <dgm:cxn modelId="{DCF13A8F-0910-43EB-A370-87C3E6BE4B5E}" type="presParOf" srcId="{C5371121-EEA6-41FF-88C5-DBB12B017E19}" destId="{DE2DA069-ADDB-4166-BAF1-2A2598D504D3}" srcOrd="0" destOrd="0" presId="urn:microsoft.com/office/officeart/2005/8/layout/hierarchy1"/>
    <dgm:cxn modelId="{C1F16C82-D9C8-453E-B329-BB4DAE4185CF}" type="presParOf" srcId="{C5371121-EEA6-41FF-88C5-DBB12B017E19}" destId="{600BF049-CBC6-4946-AF61-42A4D54EFD79}" srcOrd="1" destOrd="0" presId="urn:microsoft.com/office/officeart/2005/8/layout/hierarchy1"/>
    <dgm:cxn modelId="{730B03B6-9F19-4576-9834-CB3EB8D52A32}" type="presParOf" srcId="{F26FF845-8D17-4E6F-BD30-35C058257C44}" destId="{24B2AE15-3958-47CE-B376-1D82B6BB9071}" srcOrd="1" destOrd="0" presId="urn:microsoft.com/office/officeart/2005/8/layout/hierarchy1"/>
    <dgm:cxn modelId="{B12A0BD5-1332-432E-A031-DCD1401D6C72}" type="presParOf" srcId="{90F68702-9702-469B-A501-03EA6A563DBE}" destId="{A3B1D710-5D43-441E-B244-1CBC0CAB87F7}" srcOrd="4" destOrd="0" presId="urn:microsoft.com/office/officeart/2005/8/layout/hierarchy1"/>
    <dgm:cxn modelId="{65CBB36A-5701-4002-93B5-E52AAADB6FB6}" type="presParOf" srcId="{90F68702-9702-469B-A501-03EA6A563DBE}" destId="{F7E75E22-F8C6-4D30-8FCA-56DA5C852312}" srcOrd="5" destOrd="0" presId="urn:microsoft.com/office/officeart/2005/8/layout/hierarchy1"/>
    <dgm:cxn modelId="{939B7D98-3A73-4C1C-A6BC-ED9A1B837CB9}" type="presParOf" srcId="{F7E75E22-F8C6-4D30-8FCA-56DA5C852312}" destId="{376867B0-52A6-4CAA-BF7C-E55A73761135}" srcOrd="0" destOrd="0" presId="urn:microsoft.com/office/officeart/2005/8/layout/hierarchy1"/>
    <dgm:cxn modelId="{E4EA1F10-7227-47FE-BEDC-DFFD92C95B79}" type="presParOf" srcId="{376867B0-52A6-4CAA-BF7C-E55A73761135}" destId="{40A8094D-79C2-4A37-97CA-CD02E6ACA95A}" srcOrd="0" destOrd="0" presId="urn:microsoft.com/office/officeart/2005/8/layout/hierarchy1"/>
    <dgm:cxn modelId="{63601251-9959-4CBE-A122-FAA9485CE2A2}" type="presParOf" srcId="{376867B0-52A6-4CAA-BF7C-E55A73761135}" destId="{E3A82B9E-AFE4-4CFC-832C-B4AF0B939144}" srcOrd="1" destOrd="0" presId="urn:microsoft.com/office/officeart/2005/8/layout/hierarchy1"/>
    <dgm:cxn modelId="{6BEF35F7-413F-440A-9A44-1315CE7FD2E5}" type="presParOf" srcId="{F7E75E22-F8C6-4D30-8FCA-56DA5C852312}" destId="{E64AD09B-70D2-4A50-A7FC-79438F97D26A}" srcOrd="1" destOrd="0" presId="urn:microsoft.com/office/officeart/2005/8/layout/hierarchy1"/>
    <dgm:cxn modelId="{35D5FC6A-5019-4508-AB5A-461AC7E503F4}" type="presParOf" srcId="{90F68702-9702-469B-A501-03EA6A563DBE}" destId="{4A507F55-049A-477F-9CDC-3754918C1709}" srcOrd="6" destOrd="0" presId="urn:microsoft.com/office/officeart/2005/8/layout/hierarchy1"/>
    <dgm:cxn modelId="{433A28D8-AA6A-47F4-909A-8ED7E21316B5}" type="presParOf" srcId="{90F68702-9702-469B-A501-03EA6A563DBE}" destId="{C02DAD2E-DEDA-4EAE-939B-6905EF2FA2E6}" srcOrd="7" destOrd="0" presId="urn:microsoft.com/office/officeart/2005/8/layout/hierarchy1"/>
    <dgm:cxn modelId="{190E6350-DEBA-4125-A857-5A08D7510692}" type="presParOf" srcId="{C02DAD2E-DEDA-4EAE-939B-6905EF2FA2E6}" destId="{1CD5EF27-FC73-4378-BFCE-E1F5174BC52A}" srcOrd="0" destOrd="0" presId="urn:microsoft.com/office/officeart/2005/8/layout/hierarchy1"/>
    <dgm:cxn modelId="{E68F8616-651B-4BF9-8F36-06374D8A0B1B}" type="presParOf" srcId="{1CD5EF27-FC73-4378-BFCE-E1F5174BC52A}" destId="{03211695-E67B-4346-9834-73F3EF4334E7}" srcOrd="0" destOrd="0" presId="urn:microsoft.com/office/officeart/2005/8/layout/hierarchy1"/>
    <dgm:cxn modelId="{68212760-8BE8-4F71-AF7C-7FE471AFDCC9}" type="presParOf" srcId="{1CD5EF27-FC73-4378-BFCE-E1F5174BC52A}" destId="{2D044756-370E-408C-B3EC-BC8A1D637DE5}" srcOrd="1" destOrd="0" presId="urn:microsoft.com/office/officeart/2005/8/layout/hierarchy1"/>
    <dgm:cxn modelId="{82020313-DE88-48B9-9880-360501698A34}" type="presParOf" srcId="{C02DAD2E-DEDA-4EAE-939B-6905EF2FA2E6}" destId="{C9934638-A12A-4A94-BB30-41442EFBF6A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07F55-049A-477F-9CDC-3754918C1709}">
      <dsp:nvSpPr>
        <dsp:cNvPr id="0" name=""/>
        <dsp:cNvSpPr/>
      </dsp:nvSpPr>
      <dsp:spPr>
        <a:xfrm>
          <a:off x="4952495" y="1366080"/>
          <a:ext cx="3922363" cy="628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969"/>
              </a:lnTo>
              <a:lnTo>
                <a:pt x="3922363" y="430969"/>
              </a:lnTo>
              <a:lnTo>
                <a:pt x="3922363" y="628221"/>
              </a:lnTo>
            </a:path>
          </a:pathLst>
        </a:custGeom>
        <a:noFill/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B1D710-5D43-441E-B244-1CBC0CAB87F7}">
      <dsp:nvSpPr>
        <dsp:cNvPr id="0" name=""/>
        <dsp:cNvSpPr/>
      </dsp:nvSpPr>
      <dsp:spPr>
        <a:xfrm>
          <a:off x="4952495" y="1366080"/>
          <a:ext cx="1319946" cy="628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969"/>
              </a:lnTo>
              <a:lnTo>
                <a:pt x="1319946" y="430969"/>
              </a:lnTo>
              <a:lnTo>
                <a:pt x="1319946" y="628221"/>
              </a:lnTo>
            </a:path>
          </a:pathLst>
        </a:custGeom>
        <a:noFill/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16D68A-98F4-40BD-A039-7173612156A8}">
      <dsp:nvSpPr>
        <dsp:cNvPr id="0" name=""/>
        <dsp:cNvSpPr/>
      </dsp:nvSpPr>
      <dsp:spPr>
        <a:xfrm>
          <a:off x="3670024" y="1366080"/>
          <a:ext cx="1282471" cy="628221"/>
        </a:xfrm>
        <a:custGeom>
          <a:avLst/>
          <a:gdLst/>
          <a:ahLst/>
          <a:cxnLst/>
          <a:rect l="0" t="0" r="0" b="0"/>
          <a:pathLst>
            <a:path>
              <a:moveTo>
                <a:pt x="1282471" y="0"/>
              </a:moveTo>
              <a:lnTo>
                <a:pt x="1282471" y="430969"/>
              </a:lnTo>
              <a:lnTo>
                <a:pt x="0" y="430969"/>
              </a:lnTo>
              <a:lnTo>
                <a:pt x="0" y="628221"/>
              </a:lnTo>
            </a:path>
          </a:pathLst>
        </a:custGeom>
        <a:noFill/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EA9D7E-D8F3-42A7-B030-768CF93A6A7D}">
      <dsp:nvSpPr>
        <dsp:cNvPr id="0" name=""/>
        <dsp:cNvSpPr/>
      </dsp:nvSpPr>
      <dsp:spPr>
        <a:xfrm>
          <a:off x="1067607" y="1366080"/>
          <a:ext cx="3884888" cy="628221"/>
        </a:xfrm>
        <a:custGeom>
          <a:avLst/>
          <a:gdLst/>
          <a:ahLst/>
          <a:cxnLst/>
          <a:rect l="0" t="0" r="0" b="0"/>
          <a:pathLst>
            <a:path>
              <a:moveTo>
                <a:pt x="3884888" y="0"/>
              </a:moveTo>
              <a:lnTo>
                <a:pt x="3884888" y="430969"/>
              </a:lnTo>
              <a:lnTo>
                <a:pt x="0" y="430969"/>
              </a:lnTo>
              <a:lnTo>
                <a:pt x="0" y="628221"/>
              </a:lnTo>
            </a:path>
          </a:pathLst>
        </a:custGeom>
        <a:noFill/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27AD08-AAF6-4001-8E89-101B938A5A88}">
      <dsp:nvSpPr>
        <dsp:cNvPr id="0" name=""/>
        <dsp:cNvSpPr/>
      </dsp:nvSpPr>
      <dsp:spPr>
        <a:xfrm>
          <a:off x="3887870" y="14006"/>
          <a:ext cx="2129250" cy="13520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5EE088-AF9D-414A-8D64-DDF9A5368913}">
      <dsp:nvSpPr>
        <dsp:cNvPr id="0" name=""/>
        <dsp:cNvSpPr/>
      </dsp:nvSpPr>
      <dsp:spPr>
        <a:xfrm>
          <a:off x="4124454" y="238760"/>
          <a:ext cx="2129250" cy="1352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We contribute our success to an array of different things. Just to name a few:</a:t>
          </a:r>
        </a:p>
      </dsp:txBody>
      <dsp:txXfrm>
        <a:off x="4164055" y="278361"/>
        <a:ext cx="2050048" cy="1272872"/>
      </dsp:txXfrm>
    </dsp:sp>
    <dsp:sp modelId="{DA1667B1-A3D0-4690-97D1-E013697A4529}">
      <dsp:nvSpPr>
        <dsp:cNvPr id="0" name=""/>
        <dsp:cNvSpPr/>
      </dsp:nvSpPr>
      <dsp:spPr>
        <a:xfrm>
          <a:off x="2982" y="1994301"/>
          <a:ext cx="2129250" cy="13520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921779-95B5-49B5-BB5D-A1B74A7F434A}">
      <dsp:nvSpPr>
        <dsp:cNvPr id="0" name=""/>
        <dsp:cNvSpPr/>
      </dsp:nvSpPr>
      <dsp:spPr>
        <a:xfrm>
          <a:off x="239565" y="2219055"/>
          <a:ext cx="2129250" cy="1352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Hardworking and dedicated parents and teachers</a:t>
          </a:r>
        </a:p>
      </dsp:txBody>
      <dsp:txXfrm>
        <a:off x="279166" y="2258656"/>
        <a:ext cx="2050048" cy="1272872"/>
      </dsp:txXfrm>
    </dsp:sp>
    <dsp:sp modelId="{DE2DA069-ADDB-4166-BAF1-2A2598D504D3}">
      <dsp:nvSpPr>
        <dsp:cNvPr id="0" name=""/>
        <dsp:cNvSpPr/>
      </dsp:nvSpPr>
      <dsp:spPr>
        <a:xfrm>
          <a:off x="2605399" y="1994301"/>
          <a:ext cx="2129250" cy="13520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0BF049-CBC6-4946-AF61-42A4D54EFD79}">
      <dsp:nvSpPr>
        <dsp:cNvPr id="0" name=""/>
        <dsp:cNvSpPr/>
      </dsp:nvSpPr>
      <dsp:spPr>
        <a:xfrm>
          <a:off x="2841982" y="2219055"/>
          <a:ext cx="2129250" cy="1352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Consistent Routines and Procedures</a:t>
          </a:r>
        </a:p>
      </dsp:txBody>
      <dsp:txXfrm>
        <a:off x="2881583" y="2258656"/>
        <a:ext cx="2050048" cy="1272872"/>
      </dsp:txXfrm>
    </dsp:sp>
    <dsp:sp modelId="{40A8094D-79C2-4A37-97CA-CD02E6ACA95A}">
      <dsp:nvSpPr>
        <dsp:cNvPr id="0" name=""/>
        <dsp:cNvSpPr/>
      </dsp:nvSpPr>
      <dsp:spPr>
        <a:xfrm>
          <a:off x="5207816" y="1994301"/>
          <a:ext cx="2129250" cy="13520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A82B9E-AFE4-4CFC-832C-B4AF0B939144}">
      <dsp:nvSpPr>
        <dsp:cNvPr id="0" name=""/>
        <dsp:cNvSpPr/>
      </dsp:nvSpPr>
      <dsp:spPr>
        <a:xfrm>
          <a:off x="5444400" y="2219055"/>
          <a:ext cx="2129250" cy="1352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High Expectations for all</a:t>
          </a:r>
        </a:p>
      </dsp:txBody>
      <dsp:txXfrm>
        <a:off x="5484001" y="2258656"/>
        <a:ext cx="2050048" cy="1272872"/>
      </dsp:txXfrm>
    </dsp:sp>
    <dsp:sp modelId="{03211695-E67B-4346-9834-73F3EF4334E7}">
      <dsp:nvSpPr>
        <dsp:cNvPr id="0" name=""/>
        <dsp:cNvSpPr/>
      </dsp:nvSpPr>
      <dsp:spPr>
        <a:xfrm>
          <a:off x="7810233" y="1994301"/>
          <a:ext cx="2129250" cy="13520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44756-370E-408C-B3EC-BC8A1D637DE5}">
      <dsp:nvSpPr>
        <dsp:cNvPr id="0" name=""/>
        <dsp:cNvSpPr/>
      </dsp:nvSpPr>
      <dsp:spPr>
        <a:xfrm>
          <a:off x="8046817" y="2219055"/>
          <a:ext cx="2129250" cy="1352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Student Accountability</a:t>
          </a:r>
        </a:p>
      </dsp:txBody>
      <dsp:txXfrm>
        <a:off x="8086418" y="2258656"/>
        <a:ext cx="2050048" cy="1272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0:39:14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694 125 24575,'-5'-4'0,"-6"-2"0,-5 0 0,-5 2 0,-7 1 0,-13-4 0,-9 0 0,-8 1 0,-13-3 0,-9-5 0,2 1 0,4 2 0,11 3 0,15-2 0,17 1 0,13 2-8191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36C38-8A2D-0043-9F5B-07826FF4F773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3DB4F-3394-9443-A359-A8570E873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1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Leaders set goals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3A45D-A150-7942-AE23-7C955D9AD45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3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student</a:t>
            </a:r>
            <a:r>
              <a:rPr lang="en-US" baseline="0" dirty="0"/>
              <a:t> to think of others.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3A45D-A150-7942-AE23-7C955D9AD45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93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Third</a:t>
            </a:r>
            <a:r>
              <a:rPr lang="en-US" baseline="0" dirty="0"/>
              <a:t> grade has 130 students that completed the test, 32% of those students were On Track or Mastered the assessment. That equates to  42 students out of 130.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CE8F5-1341-475C-BF40-2E24D91E8058}" type="slidenum">
              <a:rPr lang="en-ZA" smtClean="0"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55357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5302A3D4-CF60-41AF-924C-B30D3FD997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080000"/>
            <a:ext cx="11471275" cy="360362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58676-5057-4206-A9DE-0ED2BB7B3A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AAADB9-AB9E-497B-A118-64DE31D9806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ZA" dirty="0"/>
              <a:t>p </a:t>
            </a:r>
            <a:fld id="{058DB212-BFA2-403F-85EF-DFD3FF6D973A}" type="slidenum">
              <a:rPr lang="en-ZA" b="0" smtClean="0"/>
              <a:pPr/>
              <a:t>‹#›</a:t>
            </a:fld>
            <a:endParaRPr lang="en-ZA" b="0" dirty="0"/>
          </a:p>
        </p:txBody>
      </p:sp>
    </p:spTree>
    <p:extLst>
      <p:ext uri="{BB962C8B-B14F-4D97-AF65-F5344CB8AC3E}">
        <p14:creationId xmlns:p14="http://schemas.microsoft.com/office/powerpoint/2010/main" val="42405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679A30A-5646-4F4B-A833-08353F6580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178" y="113964"/>
            <a:ext cx="10601643" cy="751996"/>
          </a:xfrm>
        </p:spPr>
        <p:txBody>
          <a:bodyPr/>
          <a:lstStyle/>
          <a:p>
            <a:r>
              <a:rPr lang="en-US" dirty="0"/>
              <a:t>“Outstanding wise learners…..Walking in excellence”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A99D41-349F-E54E-B95C-836C6621F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344" y="1488875"/>
            <a:ext cx="7213416" cy="3351573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21F1A21E-607C-46AD-BB86-1F0D4EF936FF}"/>
              </a:ext>
            </a:extLst>
          </p:cNvPr>
          <p:cNvSpPr txBox="1">
            <a:spLocks/>
          </p:cNvSpPr>
          <p:nvPr/>
        </p:nvSpPr>
        <p:spPr>
          <a:xfrm>
            <a:off x="298174" y="3766930"/>
            <a:ext cx="4454371" cy="28345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chemeClr val="tx1"/>
                </a:solidFill>
              </a:rPr>
              <a:t>Ms. Crystal Andrews, Principal                                       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tx1"/>
                </a:solidFill>
              </a:rPr>
              <a:t>Mr. John Dodd,  Assistant Principal             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tx1"/>
                </a:solidFill>
              </a:rPr>
              <a:t>Mrs. Natasha Nash,  Assistant Principal 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tx1"/>
                </a:solidFill>
              </a:rPr>
              <a:t>Dr. Sebrina Patton, PLC Coach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tx1"/>
                </a:solidFill>
              </a:rPr>
              <a:t>Mr. Micah </a:t>
            </a:r>
            <a:r>
              <a:rPr lang="en-US" i="1" dirty="0" err="1">
                <a:solidFill>
                  <a:schemeClr val="tx1"/>
                </a:solidFill>
              </a:rPr>
              <a:t>Mikula</a:t>
            </a:r>
            <a:r>
              <a:rPr lang="en-US" i="1" dirty="0">
                <a:solidFill>
                  <a:schemeClr val="tx1"/>
                </a:solidFill>
              </a:rPr>
              <a:t>, Instructional Facilitator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tx1"/>
                </a:solidFill>
              </a:rPr>
              <a:t>Mrs. Angeline </a:t>
            </a:r>
            <a:r>
              <a:rPr lang="en-US" i="1" dirty="0" err="1">
                <a:solidFill>
                  <a:schemeClr val="tx1"/>
                </a:solidFill>
              </a:rPr>
              <a:t>Galabiz</a:t>
            </a:r>
            <a:r>
              <a:rPr lang="en-US" i="1" dirty="0">
                <a:solidFill>
                  <a:schemeClr val="tx1"/>
                </a:solidFill>
              </a:rPr>
              <a:t>, Counselor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tx1"/>
                </a:solidFill>
              </a:rPr>
              <a:t>Mrs. </a:t>
            </a:r>
            <a:r>
              <a:rPr lang="en-US" i="1" dirty="0" err="1">
                <a:solidFill>
                  <a:schemeClr val="tx1"/>
                </a:solidFill>
              </a:rPr>
              <a:t>Earicia</a:t>
            </a:r>
            <a:r>
              <a:rPr lang="en-US" i="1" dirty="0">
                <a:solidFill>
                  <a:schemeClr val="tx1"/>
                </a:solidFill>
              </a:rPr>
              <a:t> Owens, Counselor</a:t>
            </a:r>
          </a:p>
          <a:p>
            <a:pPr marL="0" indent="0">
              <a:buNone/>
            </a:pPr>
            <a:endParaRPr lang="en-US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94E653-7507-4688-B3AE-CD8072A1B5C4}"/>
              </a:ext>
            </a:extLst>
          </p:cNvPr>
          <p:cNvSpPr txBox="1"/>
          <p:nvPr/>
        </p:nvSpPr>
        <p:spPr>
          <a:xfrm>
            <a:off x="8923060" y="839117"/>
            <a:ext cx="42011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Annual Title 1 Meeting</a:t>
            </a:r>
          </a:p>
          <a:p>
            <a:r>
              <a:rPr lang="en-US" b="1" dirty="0"/>
              <a:t>August 22, 2024 @ 9:15 am</a:t>
            </a:r>
          </a:p>
          <a:p>
            <a:r>
              <a:rPr lang="en-US" b="1" dirty="0"/>
              <a:t>August 22, 2024 @ 4:30 pm</a:t>
            </a:r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63347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28C4D6-A3A2-0441-42A3-D244FEAC3FFC}"/>
              </a:ext>
            </a:extLst>
          </p:cNvPr>
          <p:cNvSpPr txBox="1"/>
          <p:nvPr/>
        </p:nvSpPr>
        <p:spPr>
          <a:xfrm>
            <a:off x="1585519" y="453006"/>
            <a:ext cx="53102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Teacher Qualifications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1C33F6-7742-D42B-6E8A-64AB65F3CA96}"/>
              </a:ext>
            </a:extLst>
          </p:cNvPr>
          <p:cNvSpPr txBox="1"/>
          <p:nvPr/>
        </p:nvSpPr>
        <p:spPr>
          <a:xfrm>
            <a:off x="1954635" y="1661020"/>
            <a:ext cx="7961152" cy="2601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The Chimneyrock Staff is comprised of 55 teachers. Our teachers have an array of degrees from Bachelor’s to ED.S’s. 95% of our teachers are licensed to teach in an elementary school setting.</a:t>
            </a:r>
          </a:p>
        </p:txBody>
      </p:sp>
    </p:spTree>
    <p:extLst>
      <p:ext uri="{BB962C8B-B14F-4D97-AF65-F5344CB8AC3E}">
        <p14:creationId xmlns:p14="http://schemas.microsoft.com/office/powerpoint/2010/main" val="3442886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93602-5E7B-4C6E-F71E-54B56AE22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+mn-lt"/>
              </a:rPr>
              <a:t>Parents Right To kNow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7D75537-52E9-77C9-2F79-759CDC44ED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48450" y="1874517"/>
            <a:ext cx="4800600" cy="4184893"/>
          </a:xfr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0BE9D685-1BE5-AE1C-E478-B2742050B6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57300" y="1874517"/>
            <a:ext cx="4800600" cy="4152657"/>
          </a:xfrm>
        </p:spPr>
      </p:pic>
    </p:spTree>
    <p:extLst>
      <p:ext uri="{BB962C8B-B14F-4D97-AF65-F5344CB8AC3E}">
        <p14:creationId xmlns:p14="http://schemas.microsoft.com/office/powerpoint/2010/main" val="1805296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68711-4FF0-23D4-66D9-4B1EBFF77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478" y="978408"/>
            <a:ext cx="10178322" cy="149213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+mn-lt"/>
              </a:rPr>
              <a:t>Student Code of Conduct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14A8D-0137-9A62-7A54-2C368EF34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31521B"/>
                </a:solidFill>
                <a:effectLst/>
                <a:latin typeface="Century Gothic" panose="020B0502020202020204" pitchFamily="34" charset="0"/>
              </a:rPr>
              <a:t>Student-Parent Handbook informs parents &amp; students of expectations for a safe and orderly school environment, without disruptions to the learning process</a:t>
            </a:r>
            <a:r>
              <a:rPr lang="en-US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​.</a:t>
            </a:r>
          </a:p>
          <a:p>
            <a:pPr marL="0" indent="0" algn="l" rtl="0" fontAlgn="base">
              <a:buNone/>
            </a:pP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31521B"/>
                </a:solidFill>
                <a:effectLst/>
                <a:latin typeface="Century Gothic" panose="020B0502020202020204" pitchFamily="34" charset="0"/>
              </a:rPr>
              <a:t>Student-Parent Handbook informs parents &amp; students of the range of possible disciplinary options when a student engages in a particular behavior or actions</a:t>
            </a:r>
            <a:r>
              <a:rPr lang="en-US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​.</a:t>
            </a:r>
          </a:p>
          <a:p>
            <a:pPr marL="0" indent="0" algn="l" rtl="0" fontAlgn="base">
              <a:buNone/>
            </a:pP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b="0" i="0" u="none" strike="noStrike" dirty="0">
                <a:solidFill>
                  <a:srgbClr val="31521B"/>
                </a:solidFill>
                <a:effectLst/>
                <a:latin typeface="Century Gothic" panose="020B0502020202020204" pitchFamily="34" charset="0"/>
              </a:rPr>
              <a:t>  Student Code of Conduct is located in the Student-Parent Handbook.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207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B7CCE-069F-7958-12E7-93F0829999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007798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C1C2A4-6F61-4B90-B62E-B716A1E42161}"/>
              </a:ext>
            </a:extLst>
          </p:cNvPr>
          <p:cNvSpPr/>
          <p:nvPr/>
        </p:nvSpPr>
        <p:spPr>
          <a:xfrm>
            <a:off x="2273417" y="1136065"/>
            <a:ext cx="835543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Why is reducing chronic absence so important?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Students suffer academically if they miss 10 percent or more of school days—at least 18 days.</a:t>
            </a:r>
          </a:p>
          <a:p>
            <a:endParaRPr lang="en-US" sz="2000" b="1" dirty="0"/>
          </a:p>
          <a:p>
            <a:r>
              <a:rPr lang="en-US" sz="2000" b="1" dirty="0"/>
              <a:t>• When children are absent, schools get fewer resources from the county, resulting in less funding to pay for teachers, textbooks, and additional academic resources.</a:t>
            </a:r>
          </a:p>
          <a:p>
            <a:endParaRPr lang="en-US" sz="2000" b="1" dirty="0"/>
          </a:p>
          <a:p>
            <a:r>
              <a:rPr lang="en-US" sz="2000" b="1" dirty="0"/>
              <a:t>• In TN, students who miss 18 days or more are five times</a:t>
            </a:r>
          </a:p>
          <a:p>
            <a:r>
              <a:rPr lang="en-US" sz="2000" b="1" dirty="0"/>
              <a:t>more likely to drop out than their peers with satisfactory attendance.</a:t>
            </a:r>
          </a:p>
          <a:p>
            <a:endParaRPr lang="en-US" sz="2000" b="1" dirty="0"/>
          </a:p>
          <a:p>
            <a:r>
              <a:rPr lang="en-US" sz="2000" b="1" dirty="0">
                <a:solidFill>
                  <a:srgbClr val="FF0000"/>
                </a:solidFill>
              </a:rPr>
              <a:t>We need our students present and on time every day!</a:t>
            </a:r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AC0238-C19C-45CE-AC91-B0AB41E49306}"/>
              </a:ext>
            </a:extLst>
          </p:cNvPr>
          <p:cNvSpPr/>
          <p:nvPr/>
        </p:nvSpPr>
        <p:spPr>
          <a:xfrm>
            <a:off x="2163916" y="22962"/>
            <a:ext cx="75046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Attendance Awareness </a:t>
            </a:r>
          </a:p>
        </p:txBody>
      </p:sp>
    </p:spTree>
    <p:extLst>
      <p:ext uri="{BB962C8B-B14F-4D97-AF65-F5344CB8AC3E}">
        <p14:creationId xmlns:p14="http://schemas.microsoft.com/office/powerpoint/2010/main" val="3424003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B6FD3-85E8-40EE-BF00-EEE30A446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is Title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16F59-1DE8-4A55-81CC-ABD5FD67C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34517"/>
            <a:ext cx="10178322" cy="44450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Chimneyrock Elementary School is a Title I School. Which means we receive federal funds to ensure that our school is ran appropriately. Title I is a part of the Every Student Succeeds Act, which requires that schools provide 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quality instruction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 positive and supportive learning environment.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I Provides funds to supplement or support the regular academic program. </a:t>
            </a:r>
          </a:p>
          <a:p>
            <a:pPr marL="457200" indent="-457200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tutoring </a:t>
            </a:r>
          </a:p>
          <a:p>
            <a:pPr marL="457200" indent="-457200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mandated Benchmark Assessments (Fall, Winter, Spring) </a:t>
            </a:r>
          </a:p>
          <a:p>
            <a:pPr marL="457200" indent="-457200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to track academic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845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8153400" cy="1143000"/>
          </a:xfrm>
        </p:spPr>
        <p:txBody>
          <a:bodyPr>
            <a:normAutofit/>
          </a:bodyPr>
          <a:lstStyle/>
          <a:p>
            <a:r>
              <a:rPr lang="en-US" dirty="0"/>
              <a:t>Goals for Chimneyrock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18796" y="1417639"/>
            <a:ext cx="7633742" cy="4461955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Students will represent Chimneyrock through excellence in their academics and behavior.</a:t>
            </a:r>
          </a:p>
          <a:p>
            <a:r>
              <a:rPr lang="en-US" sz="3200" dirty="0"/>
              <a:t>Students will read on grade level</a:t>
            </a:r>
          </a:p>
          <a:p>
            <a:r>
              <a:rPr lang="en-US" sz="3200" dirty="0"/>
              <a:t>Students will be productive citizens</a:t>
            </a:r>
          </a:p>
          <a:p>
            <a:r>
              <a:rPr lang="en-US" sz="3200" dirty="0"/>
              <a:t>Students will demonstrate leadership</a:t>
            </a:r>
          </a:p>
          <a:p>
            <a:r>
              <a:rPr lang="en-US" sz="3200" dirty="0"/>
              <a:t>Students will come to school prepared to learn everyday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019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216" y="382385"/>
            <a:ext cx="10178322" cy="788389"/>
          </a:xfrm>
        </p:spPr>
        <p:txBody>
          <a:bodyPr>
            <a:normAutofit/>
          </a:bodyPr>
          <a:lstStyle/>
          <a:p>
            <a:r>
              <a:rPr lang="en-US" sz="4000" dirty="0"/>
              <a:t>What can we do to MEET OUR GOALS???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9518" y="1347194"/>
            <a:ext cx="8002780" cy="4693259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Listen to teachers and all adults in the building</a:t>
            </a:r>
          </a:p>
          <a:p>
            <a:r>
              <a:rPr lang="en-US" sz="3200" dirty="0"/>
              <a:t>Complete all class and homework assignments</a:t>
            </a:r>
          </a:p>
          <a:p>
            <a:r>
              <a:rPr lang="en-US" sz="3200" dirty="0"/>
              <a:t>Come to school everyday on time and be prepared to learn (no early checkouts and no </a:t>
            </a:r>
            <a:r>
              <a:rPr lang="en-US" sz="3200" dirty="0" err="1"/>
              <a:t>tardies</a:t>
            </a:r>
            <a:r>
              <a:rPr lang="en-US" sz="3200" dirty="0"/>
              <a:t>)</a:t>
            </a:r>
          </a:p>
          <a:p>
            <a:r>
              <a:rPr lang="en-US" sz="3200" dirty="0"/>
              <a:t>Pay attention in class</a:t>
            </a:r>
          </a:p>
          <a:p>
            <a:r>
              <a:rPr lang="en-US" sz="3200" dirty="0"/>
              <a:t>Always do your best</a:t>
            </a:r>
          </a:p>
          <a:p>
            <a:endParaRPr lang="en-US" dirty="0"/>
          </a:p>
        </p:txBody>
      </p:sp>
      <p:pic>
        <p:nvPicPr>
          <p:cNvPr id="5" name="Content Placeholder 3" descr="1ca9921b399c15cdbafdffad055cf79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498" y="304798"/>
            <a:ext cx="1615155" cy="178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29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6">
            <a:extLst>
              <a:ext uri="{FF2B5EF4-FFF2-40B4-BE49-F238E27FC236}">
                <a16:creationId xmlns:a16="http://schemas.microsoft.com/office/drawing/2014/main" id="{DD0AEE21-CF4B-4395-A100-EFB0EB995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9F8DBD9A-1B56-4D4B-856B-89CC682C6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EE079F42-5C7A-44DD-9E9F-A34795A48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091" y="0"/>
            <a:ext cx="114729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09777E15-6D68-4808-AD20-82EA7377F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285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Freeform 6">
            <a:extLst>
              <a:ext uri="{FF2B5EF4-FFF2-40B4-BE49-F238E27FC236}">
                <a16:creationId xmlns:a16="http://schemas.microsoft.com/office/drawing/2014/main" id="{CE79CAD8-9F7F-4756-BD12-8463CA4C6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9923A21-5790-4667-B5C7-ADA793B49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448" y="643466"/>
            <a:ext cx="9600802" cy="5571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8445851" y="6375679"/>
            <a:ext cx="2819399" cy="3457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2"/>
                </a:solidFill>
              </a:rPr>
              <a:t>p </a:t>
            </a:r>
            <a:fld id="{058DB212-BFA2-403F-85EF-DFD3FF6D973A}" type="slidenum">
              <a:rPr lang="en-US" b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 b="0">
              <a:solidFill>
                <a:schemeClr val="tx2"/>
              </a:solidFill>
            </a:endParaRPr>
          </a:p>
        </p:txBody>
      </p:sp>
      <p:pic>
        <p:nvPicPr>
          <p:cNvPr id="2" name="Picture 1" descr="A graph with different colored bars&#10;&#10;Description automatically generated">
            <a:extLst>
              <a:ext uri="{FF2B5EF4-FFF2-40B4-BE49-F238E27FC236}">
                <a16:creationId xmlns:a16="http://schemas.microsoft.com/office/drawing/2014/main" id="{93F69DB9-FC99-6F7E-97DF-CE3CE8FA1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699" y="15523"/>
            <a:ext cx="10707158" cy="679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26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2932E9C-BCE7-4564-84F6-CBA75E8B0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C7A8FD-E375-431A-898D-F728F0948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DE78A8-F94C-F533-35AC-CF4837824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9587" y="986216"/>
            <a:ext cx="5235575" cy="4394988"/>
          </a:xfrm>
        </p:spPr>
        <p:txBody>
          <a:bodyPr>
            <a:normAutofit/>
          </a:bodyPr>
          <a:lstStyle/>
          <a:p>
            <a:pPr algn="l"/>
            <a:r>
              <a:rPr lang="en-US" sz="620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School Status</a:t>
            </a:r>
            <a:br>
              <a:rPr lang="en-US" sz="620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br>
              <a:rPr lang="en-US" sz="620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620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(Soar School)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C621E2-C9A1-42DB-B77B-FDEC40996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B85FBED9-5297-4759-B2C0-B6C973023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90140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1CE733-534D-F62D-BBD1-279B27684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9587" y="5557158"/>
            <a:ext cx="5796399" cy="844530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rgbClr val="F3F3F2"/>
                </a:solidFill>
              </a:rPr>
              <a:t>Chimneyrock Elementary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1F3E41-F2CF-3135-B5D5-227774611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931" y="1630016"/>
            <a:ext cx="3737112" cy="326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73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0A0D18E-4E23-EFC0-56BC-C218D8A8A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4311" y="1307806"/>
            <a:ext cx="5839640" cy="421063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D7C5F2-AEB7-DC17-A33E-30B3C2789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7885" y="579437"/>
            <a:ext cx="3092115" cy="566737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-Reporting Pupil Progress</a:t>
            </a:r>
          </a:p>
          <a:p>
            <a:pPr>
              <a:spcBef>
                <a:spcPts val="0"/>
              </a:spcBef>
            </a:pPr>
            <a:r>
              <a:rPr lang="en-US" dirty="0"/>
              <a:t>-Parent Teacher Conference</a:t>
            </a:r>
          </a:p>
          <a:p>
            <a:pPr>
              <a:spcBef>
                <a:spcPts val="0"/>
              </a:spcBef>
            </a:pPr>
            <a:r>
              <a:rPr lang="en-US" dirty="0"/>
              <a:t>-Policies for Family Engagement</a:t>
            </a:r>
          </a:p>
          <a:p>
            <a:pPr>
              <a:spcBef>
                <a:spcPts val="0"/>
              </a:spcBef>
            </a:pPr>
            <a:r>
              <a:rPr lang="en-US" dirty="0"/>
              <a:t>-Parent Family Engagement Requirements</a:t>
            </a:r>
          </a:p>
          <a:p>
            <a:pPr>
              <a:spcBef>
                <a:spcPts val="0"/>
              </a:spcBef>
            </a:pPr>
            <a:r>
              <a:rPr lang="en-US" dirty="0"/>
              <a:t>-School/Parent Compact</a:t>
            </a:r>
          </a:p>
          <a:p>
            <a:pPr>
              <a:spcBef>
                <a:spcPts val="0"/>
              </a:spcBef>
            </a:pPr>
            <a:r>
              <a:rPr lang="en-US" dirty="0"/>
              <a:t>-Teacher Qualifications</a:t>
            </a:r>
          </a:p>
          <a:p>
            <a:pPr>
              <a:spcBef>
                <a:spcPts val="0"/>
              </a:spcBef>
            </a:pPr>
            <a:r>
              <a:rPr lang="en-US" dirty="0"/>
              <a:t>-Parents Right to Know</a:t>
            </a:r>
          </a:p>
          <a:p>
            <a:pPr>
              <a:spcBef>
                <a:spcPts val="0"/>
              </a:spcBef>
            </a:pPr>
            <a:r>
              <a:rPr lang="en-US" dirty="0"/>
              <a:t>-Student Code of Conduct</a:t>
            </a:r>
          </a:p>
          <a:p>
            <a:pPr>
              <a:spcBef>
                <a:spcPts val="0"/>
              </a:spcBef>
            </a:pPr>
            <a:r>
              <a:rPr lang="en-US" dirty="0"/>
              <a:t>(Questions)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-School Importance (Attendance, Title 1, Goals, Data)</a:t>
            </a:r>
          </a:p>
          <a:p>
            <a:pPr>
              <a:spcBef>
                <a:spcPts val="0"/>
              </a:spcBef>
            </a:pPr>
            <a:r>
              <a:rPr lang="en-US" dirty="0"/>
              <a:t>-Notice of Title 1 School Status</a:t>
            </a:r>
          </a:p>
          <a:p>
            <a:pPr>
              <a:spcBef>
                <a:spcPts val="0"/>
              </a:spcBef>
            </a:pPr>
            <a:r>
              <a:rPr lang="en-US" dirty="0"/>
              <a:t>-Parent Trainings &amp; Parent Meetings</a:t>
            </a:r>
          </a:p>
          <a:p>
            <a:pPr>
              <a:spcBef>
                <a:spcPts val="0"/>
              </a:spcBef>
            </a:pPr>
            <a:r>
              <a:rPr lang="en-US" dirty="0"/>
              <a:t>-School Improvement Plan Discussion</a:t>
            </a:r>
          </a:p>
          <a:p>
            <a:pPr>
              <a:spcBef>
                <a:spcPts val="0"/>
              </a:spcBef>
            </a:pPr>
            <a:r>
              <a:rPr lang="en-US" dirty="0"/>
              <a:t>-(Questions)</a:t>
            </a:r>
          </a:p>
        </p:txBody>
      </p:sp>
    </p:spTree>
    <p:extLst>
      <p:ext uri="{BB962C8B-B14F-4D97-AF65-F5344CB8AC3E}">
        <p14:creationId xmlns:p14="http://schemas.microsoft.com/office/powerpoint/2010/main" val="54057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D09F5552-39CF-49BE-9BA3-F2C2E97DD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CDD5D4-DC0E-4B2C-8B6B-FCAA00ECE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B0A7D14-7B67-4022-A8BE-1CCD4A0F1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AB09A9E8-BF27-4613-A775-071F08208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AFE299-6F79-44AF-9A77-2DC2DC1F8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10871C8C-32DA-4A5E-90DB-EBA8E86CEE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0988577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6704871-08C9-49C9-BD35-C77B83C821E0}"/>
              </a:ext>
            </a:extLst>
          </p:cNvPr>
          <p:cNvSpPr txBox="1"/>
          <p:nvPr/>
        </p:nvSpPr>
        <p:spPr>
          <a:xfrm>
            <a:off x="1456231" y="600635"/>
            <a:ext cx="25728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3869616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6E7EB-882E-E441-B8F0-7C493DF54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1" y="833353"/>
            <a:ext cx="10178322" cy="1492132"/>
          </a:xfrm>
        </p:spPr>
        <p:txBody>
          <a:bodyPr>
            <a:normAutofit/>
          </a:bodyPr>
          <a:lstStyle/>
          <a:p>
            <a:r>
              <a:rPr lang="en-US" sz="3600" dirty="0"/>
              <a:t>How will we increase student achievement?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B74D4-378E-3249-9A3B-A02B076DE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1" y="2295525"/>
            <a:ext cx="3371850" cy="2438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SCS Curriculum</a:t>
            </a:r>
          </a:p>
          <a:p>
            <a:r>
              <a:rPr lang="en-US" sz="2400" dirty="0"/>
              <a:t>Wonders-ELA</a:t>
            </a:r>
          </a:p>
          <a:p>
            <a:r>
              <a:rPr lang="en-US" sz="2400" dirty="0"/>
              <a:t>Envision Math</a:t>
            </a:r>
          </a:p>
          <a:p>
            <a:r>
              <a:rPr lang="en-US" sz="2400" dirty="0"/>
              <a:t>Social Studies Weekly </a:t>
            </a:r>
          </a:p>
          <a:p>
            <a:r>
              <a:rPr lang="en-US" sz="2400" dirty="0"/>
              <a:t>Inspire Science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6DAAC2-A288-9F4E-8BCE-A73461EEB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5073" y="2260833"/>
            <a:ext cx="2789819" cy="23363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Interventions</a:t>
            </a:r>
          </a:p>
          <a:p>
            <a:r>
              <a:rPr lang="en-US" sz="2400" dirty="0" err="1"/>
              <a:t>iReady</a:t>
            </a:r>
            <a:r>
              <a:rPr lang="en-US" sz="2400" dirty="0"/>
              <a:t> Reading</a:t>
            </a:r>
          </a:p>
          <a:p>
            <a:r>
              <a:rPr lang="en-US" sz="2400" dirty="0" err="1"/>
              <a:t>iReady</a:t>
            </a:r>
            <a:r>
              <a:rPr lang="en-US" sz="2400" dirty="0"/>
              <a:t> Math</a:t>
            </a:r>
          </a:p>
          <a:p>
            <a:r>
              <a:rPr lang="en-US" sz="2400" dirty="0"/>
              <a:t>RTI</a:t>
            </a:r>
          </a:p>
          <a:p>
            <a:r>
              <a:rPr lang="en-US" sz="2400" dirty="0"/>
              <a:t>Small Groups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0A562E-C30D-40CE-9B4E-4E04992ADDA3}"/>
              </a:ext>
            </a:extLst>
          </p:cNvPr>
          <p:cNvSpPr txBox="1"/>
          <p:nvPr/>
        </p:nvSpPr>
        <p:spPr>
          <a:xfrm>
            <a:off x="7826927" y="2286000"/>
            <a:ext cx="39935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Additional Methods: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Student Data Tracking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School-wide Class Dojo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Parent/Teacher Discussions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bg2">
                    <a:lumMod val="25000"/>
                  </a:schemeClr>
                </a:solidFill>
              </a:rPr>
              <a:t>Parent Trainings 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</a:rPr>
              <a:t>(Curriculum Night, Family Math, Reading, and Science Night, Data Night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bg2">
                    <a:lumMod val="25000"/>
                  </a:schemeClr>
                </a:solidFill>
              </a:rPr>
              <a:t>Additional Parent Meetings 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</a:rPr>
              <a:t>(Updates will be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2">
                    <a:lumMod val="25000"/>
                  </a:schemeClr>
                </a:solidFill>
              </a:rPr>
              <a:t>Advertised on the school’s Dojo page and marquee)</a:t>
            </a:r>
          </a:p>
        </p:txBody>
      </p:sp>
    </p:spTree>
    <p:extLst>
      <p:ext uri="{BB962C8B-B14F-4D97-AF65-F5344CB8AC3E}">
        <p14:creationId xmlns:p14="http://schemas.microsoft.com/office/powerpoint/2010/main" val="2684001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180B6-E7E8-648F-F50B-D6B250234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978408"/>
            <a:ext cx="10178322" cy="1492132"/>
          </a:xfrm>
        </p:spPr>
        <p:txBody>
          <a:bodyPr>
            <a:normAutofit/>
          </a:bodyPr>
          <a:lstStyle/>
          <a:p>
            <a:r>
              <a:rPr lang="en-US" sz="3600" dirty="0"/>
              <a:t>School Improvement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CF4C6-22AC-6C4B-E509-E8ED91E31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Analysis of data from the annual state test which includes school climate surveys etc.</a:t>
            </a:r>
          </a:p>
          <a:p>
            <a:r>
              <a:rPr lang="en-US" sz="2400" dirty="0"/>
              <a:t>Development of an action plan in order to address and meet the needs of our students, parents, and teachers</a:t>
            </a:r>
          </a:p>
          <a:p>
            <a:r>
              <a:rPr lang="en-US" sz="2400" dirty="0"/>
              <a:t>Annual creation of Professional Development Plan for teachers and parents</a:t>
            </a:r>
          </a:p>
          <a:p>
            <a:r>
              <a:rPr lang="en-US" sz="2400" dirty="0"/>
              <a:t>Plan will be submitted by September1, 2024 and is updated yearly</a:t>
            </a:r>
          </a:p>
          <a:p>
            <a:endParaRPr lang="en-US" sz="24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56099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B7CCE-069F-7958-12E7-93F0829999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045729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1011035"/>
            <a:ext cx="10178322" cy="102731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School Hours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4918" y="2038350"/>
            <a:ext cx="7671842" cy="298132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School hours are 8:15 am until 3:15 pm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Students can enter the building at 7:45 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All students can eat breakfast in the cafeteria from 7:45 to 8:15am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>
                <a:highlight>
                  <a:srgbClr val="FFFF00"/>
                </a:highlight>
              </a:rPr>
              <a:t>Students are tardy at 8:16 am</a:t>
            </a:r>
          </a:p>
        </p:txBody>
      </p:sp>
    </p:spTree>
    <p:extLst>
      <p:ext uri="{BB962C8B-B14F-4D97-AF65-F5344CB8AC3E}">
        <p14:creationId xmlns:p14="http://schemas.microsoft.com/office/powerpoint/2010/main" val="1060790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F66C85-3806-8C95-A628-D685ADCA5936}"/>
              </a:ext>
            </a:extLst>
          </p:cNvPr>
          <p:cNvSpPr txBox="1"/>
          <p:nvPr/>
        </p:nvSpPr>
        <p:spPr>
          <a:xfrm>
            <a:off x="4123662" y="47625"/>
            <a:ext cx="4773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Reporting Student Progress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8D7EE7-4C1E-99B6-49B7-F7EFD8471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0" y="704045"/>
            <a:ext cx="7215809" cy="609639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3EC0594-2534-9119-1D95-59F2AF149DAD}"/>
              </a:ext>
            </a:extLst>
          </p:cNvPr>
          <p:cNvCxnSpPr>
            <a:cxnSpLocks/>
          </p:cNvCxnSpPr>
          <p:nvPr/>
        </p:nvCxnSpPr>
        <p:spPr>
          <a:xfrm flipH="1">
            <a:off x="6788426" y="2037522"/>
            <a:ext cx="3429000" cy="31109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369731B-247B-EC0C-F9BE-0564F3B0D272}"/>
              </a:ext>
            </a:extLst>
          </p:cNvPr>
          <p:cNvCxnSpPr>
            <a:cxnSpLocks/>
          </p:cNvCxnSpPr>
          <p:nvPr/>
        </p:nvCxnSpPr>
        <p:spPr>
          <a:xfrm flipH="1">
            <a:off x="8607287" y="2862470"/>
            <a:ext cx="2196548" cy="2286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F593603-BE9B-8092-13D8-D5FC5A89E85D}"/>
              </a:ext>
            </a:extLst>
          </p:cNvPr>
          <p:cNvSpPr txBox="1"/>
          <p:nvPr/>
        </p:nvSpPr>
        <p:spPr>
          <a:xfrm>
            <a:off x="10217426" y="1878496"/>
            <a:ext cx="1729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Important Dates</a:t>
            </a:r>
          </a:p>
        </p:txBody>
      </p:sp>
    </p:spTree>
    <p:extLst>
      <p:ext uri="{BB962C8B-B14F-4D97-AF65-F5344CB8AC3E}">
        <p14:creationId xmlns:p14="http://schemas.microsoft.com/office/powerpoint/2010/main" val="2878330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E3EB96-7FB7-81D9-2223-3A3A3639605B}"/>
              </a:ext>
            </a:extLst>
          </p:cNvPr>
          <p:cNvSpPr txBox="1"/>
          <p:nvPr/>
        </p:nvSpPr>
        <p:spPr>
          <a:xfrm>
            <a:off x="1782661" y="1732964"/>
            <a:ext cx="8338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dirty="0"/>
              <a:t>Wednesday folders go home weekly for K-5. The Wednesday folders contain the graded papers from the previous week’s assignments.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3784F7-DEEF-9173-38D7-AFF56ABCB80D}"/>
              </a:ext>
            </a:extLst>
          </p:cNvPr>
          <p:cNvSpPr txBox="1"/>
          <p:nvPr/>
        </p:nvSpPr>
        <p:spPr>
          <a:xfrm>
            <a:off x="2009162" y="3365609"/>
            <a:ext cx="89064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dirty="0"/>
              <a:t>Teachers in grades K-5 send conduct sheets home daily. The conduct sheets provide a daily detailed behavior report for the students. 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dirty="0"/>
              <a:t>Teachers send emails and make phone calls to parents when needed.</a:t>
            </a:r>
          </a:p>
          <a:p>
            <a:pPr algn="ctr"/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F9191C-762B-2374-6BAA-A2869FC38003}"/>
              </a:ext>
            </a:extLst>
          </p:cNvPr>
          <p:cNvSpPr txBox="1"/>
          <p:nvPr/>
        </p:nvSpPr>
        <p:spPr>
          <a:xfrm>
            <a:off x="3524249" y="565923"/>
            <a:ext cx="4733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Reporting Student Progress</a:t>
            </a:r>
          </a:p>
        </p:txBody>
      </p:sp>
    </p:spTree>
    <p:extLst>
      <p:ext uri="{BB962C8B-B14F-4D97-AF65-F5344CB8AC3E}">
        <p14:creationId xmlns:p14="http://schemas.microsoft.com/office/powerpoint/2010/main" val="2477255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766ABF7-37AF-87FF-9498-B230BAECC554}"/>
                  </a:ext>
                </a:extLst>
              </p14:cNvPr>
              <p14:cNvContentPartPr/>
              <p14:nvPr/>
            </p14:nvContentPartPr>
            <p14:xfrm>
              <a:off x="3436545" y="1602345"/>
              <a:ext cx="249840" cy="45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766ABF7-37AF-87FF-9498-B230BAECC5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7905" y="1593705"/>
                <a:ext cx="267480" cy="6264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A6E2FD3-3E4A-43D0-10E9-601A6A19599C}"/>
              </a:ext>
            </a:extLst>
          </p:cNvPr>
          <p:cNvSpPr txBox="1"/>
          <p:nvPr/>
        </p:nvSpPr>
        <p:spPr>
          <a:xfrm>
            <a:off x="9934713" y="190500"/>
            <a:ext cx="19804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Parent</a:t>
            </a:r>
          </a:p>
          <a:p>
            <a:pPr algn="ctr"/>
            <a:r>
              <a:rPr lang="en-US" sz="2400" b="1" dirty="0"/>
              <a:t>Teacher</a:t>
            </a:r>
          </a:p>
          <a:p>
            <a:pPr algn="ctr"/>
            <a:r>
              <a:rPr lang="en-US" sz="2400" b="1" dirty="0"/>
              <a:t>Conferences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36D677-8D21-7BCE-6297-4C11DE50E317}"/>
              </a:ext>
            </a:extLst>
          </p:cNvPr>
          <p:cNvSpPr txBox="1"/>
          <p:nvPr/>
        </p:nvSpPr>
        <p:spPr>
          <a:xfrm>
            <a:off x="10010775" y="4428565"/>
            <a:ext cx="19044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-Additional conferences</a:t>
            </a:r>
          </a:p>
          <a:p>
            <a:r>
              <a:rPr lang="en-US" dirty="0"/>
              <a:t>can be scheduled as needed</a:t>
            </a:r>
          </a:p>
          <a:p>
            <a:r>
              <a:rPr lang="en-US" dirty="0"/>
              <a:t>with the teachers.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9C1E1B-0EBF-DF00-B26D-65E56314B5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791" y="637785"/>
            <a:ext cx="8358809" cy="622021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983D23-B768-EBCB-9D35-21CF4D5DC2D7}"/>
              </a:ext>
            </a:extLst>
          </p:cNvPr>
          <p:cNvCxnSpPr>
            <a:cxnSpLocks/>
          </p:cNvCxnSpPr>
          <p:nvPr/>
        </p:nvCxnSpPr>
        <p:spPr>
          <a:xfrm flipH="1">
            <a:off x="3597965" y="1212574"/>
            <a:ext cx="6412810" cy="11032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2FC437D-BC92-61D2-29CB-119D83F2D996}"/>
              </a:ext>
            </a:extLst>
          </p:cNvPr>
          <p:cNvCxnSpPr>
            <a:cxnSpLocks/>
          </p:cNvCxnSpPr>
          <p:nvPr/>
        </p:nvCxnSpPr>
        <p:spPr>
          <a:xfrm flipH="1">
            <a:off x="3597965" y="1212574"/>
            <a:ext cx="6478952" cy="35979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172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52CDE9-25D2-3C4B-8B99-DB69EB84031E}"/>
              </a:ext>
            </a:extLst>
          </p:cNvPr>
          <p:cNvSpPr txBox="1"/>
          <p:nvPr/>
        </p:nvSpPr>
        <p:spPr>
          <a:xfrm>
            <a:off x="1308683" y="1831918"/>
            <a:ext cx="9446003" cy="2951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0" i="0" dirty="0">
                <a:effectLst/>
                <a:latin typeface="Arial" panose="020B0604020202020204" pitchFamily="34" charset="0"/>
              </a:rPr>
              <a:t>In support of strengthening student academic achievement, each school that receives Title I, Part A funds must develop jointly with, agree on with, and distribute to, families of participating children a written parent and family engagement policy that contains information required by Public Law (PL) 114-95 Section 1116 (b) &amp; (c) of the Every Student Succeeds Act (ESSA). The policy establishes the school’s expectations for family engagement and describes how the school will implement a number of specific family engagement activities.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589821-24B0-5CC9-E06A-0802B9F01FB0}"/>
              </a:ext>
            </a:extLst>
          </p:cNvPr>
          <p:cNvSpPr txBox="1"/>
          <p:nvPr/>
        </p:nvSpPr>
        <p:spPr>
          <a:xfrm>
            <a:off x="1308683" y="444616"/>
            <a:ext cx="9907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/>
              <a:t>School Parent and Family Engagement Policy</a:t>
            </a:r>
          </a:p>
        </p:txBody>
      </p:sp>
    </p:spTree>
    <p:extLst>
      <p:ext uri="{BB962C8B-B14F-4D97-AF65-F5344CB8AC3E}">
        <p14:creationId xmlns:p14="http://schemas.microsoft.com/office/powerpoint/2010/main" val="31791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43E63A-E65B-8C98-2497-2C8E6A8F2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706" y="42390"/>
            <a:ext cx="5820587" cy="677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85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aper with text on it&#10;&#10;Description automatically generated">
            <a:extLst>
              <a:ext uri="{FF2B5EF4-FFF2-40B4-BE49-F238E27FC236}">
                <a16:creationId xmlns:a16="http://schemas.microsoft.com/office/drawing/2014/main" id="{62A52D4D-18A4-CBB0-841C-744CC4088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795" y="13970"/>
            <a:ext cx="5820410" cy="683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66279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d71eef-bbb1-438e-8143-10c72aa570df">
      <Terms xmlns="http://schemas.microsoft.com/office/infopath/2007/PartnerControls"/>
    </lcf76f155ced4ddcb4097134ff3c332f>
    <TaxCatchAll xmlns="45c6bd83-84f5-4e10-826f-f636b35311c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5AC9F0D2A49446B03ED7F222A378DA" ma:contentTypeVersion="11" ma:contentTypeDescription="Create a new document." ma:contentTypeScope="" ma:versionID="912cdb6b2e5eb1e3794d7ad1e2debc07">
  <xsd:schema xmlns:xsd="http://www.w3.org/2001/XMLSchema" xmlns:xs="http://www.w3.org/2001/XMLSchema" xmlns:p="http://schemas.microsoft.com/office/2006/metadata/properties" xmlns:ns2="8bd71eef-bbb1-438e-8143-10c72aa570df" xmlns:ns3="45c6bd83-84f5-4e10-826f-f636b35311c0" targetNamespace="http://schemas.microsoft.com/office/2006/metadata/properties" ma:root="true" ma:fieldsID="b59614dc523b1007134d32f303a85d19" ns2:_="" ns3:_="">
    <xsd:import namespace="8bd71eef-bbb1-438e-8143-10c72aa570df"/>
    <xsd:import namespace="45c6bd83-84f5-4e10-826f-f636b35311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71eef-bbb1-438e-8143-10c72aa570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86eeb93-ab87-4643-9fb0-ebc481b02d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c6bd83-84f5-4e10-826f-f636b35311c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be63fcc-2a83-4c3f-9a02-b3f9093353d0}" ma:internalName="TaxCatchAll" ma:showField="CatchAllData" ma:web="45c6bd83-84f5-4e10-826f-f636b35311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7C6EC4-A0B3-4DA8-9A3D-151E261DD7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6116FF-DFFF-4EC1-A002-D20530B7EEA2}">
  <ds:schemaRefs>
    <ds:schemaRef ds:uri="http://schemas.microsoft.com/office/2006/metadata/properties"/>
    <ds:schemaRef ds:uri="http://schemas.microsoft.com/office/infopath/2007/PartnerControls"/>
    <ds:schemaRef ds:uri="086b4adb-7db7-4acf-95ff-8e743dfefdfc"/>
    <ds:schemaRef ds:uri="7dbcf150-a99c-471f-8cf9-130dafb2a9fe"/>
    <ds:schemaRef ds:uri="8bd71eef-bbb1-438e-8143-10c72aa570df"/>
    <ds:schemaRef ds:uri="45c6bd83-84f5-4e10-826f-f636b35311c0"/>
  </ds:schemaRefs>
</ds:datastoreItem>
</file>

<file path=customXml/itemProps3.xml><?xml version="1.0" encoding="utf-8"?>
<ds:datastoreItem xmlns:ds="http://schemas.openxmlformats.org/officeDocument/2006/customXml" ds:itemID="{D9ABF177-2F3C-40F9-A3B7-1824451EB5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d71eef-bbb1-438e-8143-10c72aa570df"/>
    <ds:schemaRef ds:uri="45c6bd83-84f5-4e10-826f-f636b35311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21074</TotalTime>
  <Words>974</Words>
  <Application>Microsoft Office PowerPoint</Application>
  <PresentationFormat>Widescreen</PresentationFormat>
  <Paragraphs>124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ADLaM Display</vt:lpstr>
      <vt:lpstr>Arial</vt:lpstr>
      <vt:lpstr>Calibri</vt:lpstr>
      <vt:lpstr>Century Gothic</vt:lpstr>
      <vt:lpstr>Gill Sans MT</vt:lpstr>
      <vt:lpstr>Impact</vt:lpstr>
      <vt:lpstr>Wingdings</vt:lpstr>
      <vt:lpstr>Badge</vt:lpstr>
      <vt:lpstr>PowerPoint Presentation</vt:lpstr>
      <vt:lpstr>PowerPoint Presentation</vt:lpstr>
      <vt:lpstr>School Hours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Parents Right To kNow</vt:lpstr>
      <vt:lpstr>Student Code of Conduct</vt:lpstr>
      <vt:lpstr>questions</vt:lpstr>
      <vt:lpstr>PowerPoint Presentation</vt:lpstr>
      <vt:lpstr>What is Title I?</vt:lpstr>
      <vt:lpstr>Goals for Chimneyrock</vt:lpstr>
      <vt:lpstr>What can we do to MEET OUR GOALS???</vt:lpstr>
      <vt:lpstr>PowerPoint Presentation</vt:lpstr>
      <vt:lpstr>School Status  (Soar School)</vt:lpstr>
      <vt:lpstr>PowerPoint Presentation</vt:lpstr>
      <vt:lpstr>How will we increase student achievement?</vt:lpstr>
      <vt:lpstr>School Improvement Plan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CRYSTAL  ANDREWS</dc:creator>
  <cp:lastModifiedBy>STEPHANIE A JORDAN</cp:lastModifiedBy>
  <cp:revision>65</cp:revision>
  <dcterms:created xsi:type="dcterms:W3CDTF">2018-08-27T03:14:41Z</dcterms:created>
  <dcterms:modified xsi:type="dcterms:W3CDTF">2025-01-04T16:33:34Z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0x0101001A5AC9F0D2A49446B03ED7F222A378DA</vt:lpwstr>
  </property>
  <property fmtid="{D5CDD505-2E9C-101B-9397-08002B2CF9AE}" pid="3" name="MediaServiceImageTags">
    <vt:lpwstr/>
  </property>
</Properties>
</file>